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/>
  <p:notesSz cx="5143500" cy="9144000"/>
  <p:embeddedFontLst>
    <p:embeddedFont>
      <p:font typeface="AvenirNext-Bold" pitchFamily="2" charset="0"/>
      <p:regular r:id="rId21"/>
    </p:embeddedFont>
    <p:embeddedFont>
      <p:font typeface="AvenirNext-DemiBold" pitchFamily="2" charset="0"/>
      <p:regular r:id="rId22"/>
    </p:embeddedFont>
    <p:embeddedFont>
      <p:font typeface="AvenirNext-Regular" pitchFamily="2" charset="0"/>
      <p:regular r:id="rId2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/Relationships>
</file>

<file path=ppt/media/>
</file>

<file path=ppt/media/image-1-1.png>
</file>

<file path=ppt/media/image-10-1.png>
</file>

<file path=ppt/media/image-13-1.png>
</file>

<file path=ppt/media/image-14-1.png>
</file>

<file path=ppt/media/image-2-1.png>
</file>

<file path=ppt/media/image-2-2.png>
</file>

<file path=ppt/media/image-2-3.png>
</file>

<file path=ppt/media/image-4-1.png>
</file>

<file path=ppt/media/image-5-1.png>
</file>

<file path=ppt/media/image-5-2.gif>
</file>

<file path=ppt/media/image-7-1.png>
</file>

<file path=ppt/media/image-8-1.png>
</file>

<file path=ppt/media/image-9-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gif"/><Relationship Id="rId3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gBDbvsthQqC1DwGnyTtZ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13145" b="13145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>
              <a:alpha val="40000"/>
            </a:srgbClr>
          </a:solidFill>
        </p:spPr>
      </p:sp>
      <p:sp>
        <p:nvSpPr>
          <p:cNvPr id="4" name="Object 3"/>
          <p:cNvSpPr/>
          <p:nvPr/>
        </p:nvSpPr>
        <p:spPr>
          <a:xfrm>
            <a:off x="1411278" y="779134"/>
            <a:ext cx="6321444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ctr">
              <a:lnSpc>
                <a:spcPts val="5300"/>
              </a:lnSpc>
              <a:spcAft>
                <a:spcPts val="500"/>
              </a:spcAft>
              <a:buNone/>
            </a:pPr>
            <a:r>
              <a:rPr lang="en-US" sz="4500" dirty="0">
                <a:solidFill>
                  <a:srgbClr val="404040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Polynomial Protocol</a:t>
            </a:r>
          </a:p>
          <a:p>
            <a:pPr algn="ctr">
              <a:lnSpc>
                <a:spcPts val="3800"/>
              </a:lnSpc>
              <a:spcBef>
                <a:spcPts val="1900"/>
              </a:spcBef>
              <a:buNone/>
            </a:pPr>
            <a:r>
              <a:rPr lang="en-US" sz="3000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One stop DeFi options protocol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53RPYhCTOlzdioN7fhcA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4701856" y="859872"/>
            <a:ext cx="3663011" cy="3423756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779134" y="779134"/>
            <a:ext cx="3663011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l">
              <a:lnSpc>
                <a:spcPts val="3600"/>
              </a:lnSpc>
              <a:spcAft>
                <a:spcPts val="300"/>
              </a:spcAft>
              <a:buNone/>
            </a:pPr>
            <a:r>
              <a:rPr lang="en-US" sz="3000" dirty="0">
                <a:solidFill>
                  <a:srgbClr val="404040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🦄 Option Liquidity Protocol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Polynomial offers optimized liquidity for options through </a:t>
            </a:r>
            <a:r>
              <a:rPr lang="en-US" sz="1300" b="1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Protocol Controlled Liquidity (PCL).</a:t>
            </a: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 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/>
            </a:r>
          </a:p>
          <a:p>
            <a:pPr algn="l">
              <a:lnSpc>
                <a:spcPts val="19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Lower option premiums, higher upside.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/>
            </a:r>
          </a:p>
          <a:p>
            <a:pPr algn="l">
              <a:lnSpc>
                <a:spcPts val="1900"/>
              </a:lnSpc>
              <a:spcBef>
                <a:spcPts val="200"/>
              </a:spcBef>
              <a:buNone/>
            </a:pPr>
            <a:r>
              <a:rPr lang="en-US" sz="1300" b="1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Uniswap v3</a:t>
            </a: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 under the hood with </a:t>
            </a:r>
            <a:r>
              <a:rPr lang="en-US" sz="1300" b="1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Black-Scholes</a:t>
            </a: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 for rebalancing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2145134" y="779134"/>
            <a:ext cx="4853733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l">
              <a:lnSpc>
                <a:spcPts val="3600"/>
              </a:lnSpc>
              <a:spcAft>
                <a:spcPts val="300"/>
              </a:spcAft>
              <a:buNone/>
            </a:pPr>
            <a:r>
              <a:rPr lang="en-US" sz="3000" dirty="0">
                <a:solidFill>
                  <a:srgbClr val="404040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🚀 Structured products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300" b="1" i="1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Income based strategies</a:t>
            </a:r>
            <a:r>
              <a:rPr lang="en-US" sz="1300" b="1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:</a:t>
            </a: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 Put selling, Call selling, etc... 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buNone/>
            </a:pPr>
            <a:r>
              <a:rPr lang="en-US" sz="1300" b="1" i="1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Volatility based strategies</a:t>
            </a:r>
            <a:r>
              <a:rPr lang="en-US" sz="1300" b="1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:</a:t>
            </a: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 Long vol, Short vol, etc..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2545522" y="779134"/>
            <a:ext cx="4052956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l">
              <a:lnSpc>
                <a:spcPts val="3600"/>
              </a:lnSpc>
              <a:spcAft>
                <a:spcPts val="300"/>
              </a:spcAft>
              <a:buNone/>
            </a:pPr>
            <a:r>
              <a:rPr lang="en-US" sz="3000" dirty="0">
                <a:solidFill>
                  <a:srgbClr val="404040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Targeted Networks</a:t>
            </a:r>
          </a:p>
          <a:p>
            <a:pPr algn="l">
              <a:lnSpc>
                <a:spcPts val="2500"/>
              </a:lnSpc>
              <a:spcBef>
                <a:spcPts val="1300"/>
              </a:spcBef>
              <a:spcAft>
                <a:spcPts val="300"/>
              </a:spcAft>
              <a:buNone/>
            </a:pPr>
            <a:r>
              <a:rPr lang="en-US" sz="2000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💪 Ethereum </a:t>
            </a:r>
          </a:p>
          <a:p>
            <a:pPr algn="l">
              <a:lnSpc>
                <a:spcPts val="2500"/>
              </a:lnSpc>
              <a:spcBef>
                <a:spcPts val="1300"/>
              </a:spcBef>
              <a:spcAft>
                <a:spcPts val="300"/>
              </a:spcAft>
              <a:buNone/>
            </a:pPr>
            <a:r>
              <a:rPr lang="en-US" sz="2000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🌍 Arbitrum</a:t>
            </a:r>
          </a:p>
          <a:p>
            <a:pPr algn="l">
              <a:lnSpc>
                <a:spcPts val="2500"/>
              </a:lnSpc>
              <a:spcBef>
                <a:spcPts val="1300"/>
              </a:spcBef>
              <a:buNone/>
            </a:pPr>
            <a:r>
              <a:rPr lang="en-US" sz="2000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⭕️ Optimism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F10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qwaEYVkAREepxViRAHB2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4735433" y="779134"/>
            <a:ext cx="3595855" cy="3585233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779134" y="779134"/>
            <a:ext cx="3663011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l">
              <a:lnSpc>
                <a:spcPts val="3600"/>
              </a:lnSpc>
              <a:buNone/>
            </a:pPr>
            <a:r>
              <a:rPr lang="en-US" sz="3000" dirty="0">
                <a:solidFill>
                  <a:srgbClr val="E6E8FF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⚙️ Testnet soon™️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YAf1ttPTQCrECAlwsqxI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46012" y="1965932"/>
            <a:ext cx="2651977" cy="193903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3817025" y="779134"/>
            <a:ext cx="1509950" cy="46768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ctr">
              <a:lnSpc>
                <a:spcPts val="24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Thank you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zL9nu3WjStu37HZle2z3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4647857" y="812503"/>
            <a:ext cx="3717009" cy="2557259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647857" y="3532986"/>
            <a:ext cx="3551909" cy="831380"/>
          </a:xfrm>
          <a:prstGeom prst="rect">
            <a:avLst/>
          </a:prstGeom>
          <a:noFill/>
        </p:spPr>
        <p:txBody>
          <a:bodyPr wrap="square" lIns="32004" tIns="103327" rIns="0" bIns="0" rtlCol="0" anchor="t"/>
          <a:lstStyle/>
          <a:p>
            <a:pPr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😇 Started from Hackmoney 2021 </a:t>
            </a:r>
            <a:endParaRPr lang="en-US" dirty="0"/>
          </a:p>
        </p:txBody>
      </p:sp>
      <p:pic>
        <p:nvPicPr>
          <p:cNvPr id="4" name="Object 3" descr="https://cdn.filestackcontent.com/lFcO1w6Qv2GZs8ZCU7Ak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977538" y="833240"/>
            <a:ext cx="3320201" cy="992856"/>
          </a:xfrm>
          <a:prstGeom prst="rect">
            <a:avLst/>
          </a:prstGeom>
        </p:spPr>
      </p:pic>
      <p:pic>
        <p:nvPicPr>
          <p:cNvPr id="5" name="Object 4" descr="https://cdn.filestackcontent.com/HLwW6pKGSiaqgmaUrHPV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977538" y="1934310"/>
            <a:ext cx="3320201" cy="1414714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779134" y="3532986"/>
            <a:ext cx="3551909" cy="831380"/>
          </a:xfrm>
          <a:prstGeom prst="rect">
            <a:avLst/>
          </a:prstGeom>
          <a:noFill/>
        </p:spPr>
        <p:txBody>
          <a:bodyPr wrap="square" lIns="32004" tIns="103327" rIns="0" bIns="0" rtlCol="0" anchor="t"/>
          <a:lstStyle/>
          <a:p>
            <a:pPr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🤝 Team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1411278" y="779134"/>
            <a:ext cx="6321444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l">
              <a:lnSpc>
                <a:spcPts val="3600"/>
              </a:lnSpc>
              <a:spcAft>
                <a:spcPts val="300"/>
              </a:spcAft>
              <a:buNone/>
            </a:pPr>
            <a:r>
              <a:rPr lang="en-US" sz="3000" dirty="0">
                <a:solidFill>
                  <a:srgbClr val="404040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😱 Options are a $300 trillion market</a:t>
            </a:r>
          </a:p>
          <a:p>
            <a:pPr algn="l">
              <a:lnSpc>
                <a:spcPts val="2500"/>
              </a:lnSpc>
              <a:spcBef>
                <a:spcPts val="1300"/>
              </a:spcBef>
              <a:spcAft>
                <a:spcPts val="300"/>
              </a:spcAft>
              <a:buNone/>
            </a:pPr>
            <a:r>
              <a:rPr lang="en-US" sz="2000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Derivatives in DeFi are just getting started. Often estimated at over $1 quadrillion on the high end 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QSDtTz7ERRyIfefQCjMB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199569" y="779134"/>
            <a:ext cx="2667584" cy="3585233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779134" y="779134"/>
            <a:ext cx="3663011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l">
              <a:lnSpc>
                <a:spcPts val="2500"/>
              </a:lnSpc>
              <a:spcAft>
                <a:spcPts val="300"/>
              </a:spcAft>
              <a:buNone/>
            </a:pPr>
            <a:r>
              <a:rPr lang="en-US" sz="2000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🤔 why?</a:t>
            </a:r>
          </a:p>
          <a:p>
            <a:pPr algn="l">
              <a:lnSpc>
                <a:spcPts val="3600"/>
              </a:lnSpc>
              <a:spcBef>
                <a:spcPts val="1300"/>
              </a:spcBef>
              <a:buNone/>
            </a:pPr>
            <a:r>
              <a:rPr lang="en-US" sz="3000" dirty="0">
                <a:solidFill>
                  <a:srgbClr val="404040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On-chain options are expensive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SGLgmn84TpyPs3LUm1FR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015372" y="833240"/>
            <a:ext cx="3035977" cy="2030692"/>
          </a:xfrm>
          <a:prstGeom prst="rect">
            <a:avLst/>
          </a:prstGeom>
        </p:spPr>
      </p:pic>
      <p:pic>
        <p:nvPicPr>
          <p:cNvPr id="3" name="Object 2" descr="https://cdn.filestackcontent.com/S9DbpLgHR0u4vIiOBO2C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5015372" y="2972145"/>
            <a:ext cx="3035977" cy="1338115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779134" y="779134"/>
            <a:ext cx="3663011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l">
              <a:lnSpc>
                <a:spcPts val="2500"/>
              </a:lnSpc>
              <a:spcAft>
                <a:spcPts val="300"/>
              </a:spcAft>
              <a:buNone/>
            </a:pPr>
            <a:r>
              <a:rPr lang="en-US" sz="2000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So many options protocols!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There are a lot of option protocols, but the liquidity is fragmented. 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This results in a steep option premium.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2653735" y="779134"/>
            <a:ext cx="3836530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l">
              <a:lnSpc>
                <a:spcPts val="3600"/>
              </a:lnSpc>
              <a:spcAft>
                <a:spcPts val="300"/>
              </a:spcAft>
              <a:buNone/>
            </a:pPr>
            <a:r>
              <a:rPr lang="en-US" sz="3000" dirty="0">
                <a:solidFill>
                  <a:srgbClr val="404040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Solution</a:t>
            </a:r>
          </a:p>
          <a:p>
            <a:pPr algn="l">
              <a:lnSpc>
                <a:spcPts val="2500"/>
              </a:lnSpc>
              <a:spcBef>
                <a:spcPts val="1300"/>
              </a:spcBef>
              <a:spcAft>
                <a:spcPts val="300"/>
              </a:spcAft>
              <a:buNone/>
            </a:pPr>
            <a:r>
              <a:rPr lang="en-US" sz="2000" b="1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🔥 Option Aggregation</a:t>
            </a:r>
          </a:p>
          <a:p>
            <a:pPr algn="l">
              <a:lnSpc>
                <a:spcPts val="2500"/>
              </a:lnSpc>
              <a:spcBef>
                <a:spcPts val="1300"/>
              </a:spcBef>
              <a:spcAft>
                <a:spcPts val="300"/>
              </a:spcAft>
              <a:buNone/>
            </a:pPr>
            <a:r>
              <a:rPr lang="en-US" sz="2000" b="1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🦄 Option Liquidity Protocol</a:t>
            </a:r>
          </a:p>
          <a:p>
            <a:pPr algn="l">
              <a:lnSpc>
                <a:spcPts val="2500"/>
              </a:lnSpc>
              <a:spcBef>
                <a:spcPts val="1300"/>
              </a:spcBef>
              <a:spcAft>
                <a:spcPts val="300"/>
              </a:spcAft>
              <a:buNone/>
            </a:pPr>
            <a:r>
              <a:rPr lang="en-US" sz="2000" b="1" dirty="0">
                <a:solidFill>
                  <a:srgbClr val="404040"/>
                </a:solidFill>
                <a:latin typeface="AvenirNext-DemiBold" pitchFamily="34" charset="0"/>
                <a:ea typeface="AvenirNext-DemiBold" pitchFamily="34" charset="-122"/>
                <a:cs typeface="AvenirNext-DemiBold" pitchFamily="34" charset="-120"/>
              </a:rPr>
              <a:t>🚀 Structured Products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 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ROMvL4UPTtyffsPpxoli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28881" y="828381"/>
            <a:ext cx="2686238" cy="348673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sV9EDricQfGQDO2DBySb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1385127" y="779134"/>
            <a:ext cx="6373747" cy="358523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https://cdn.filestackcontent.com/oxhb9hWQCyIHiU8dRJ2B?policy=eyJleHBpcnkiOjE2NTA1NzA3NzEsImNhbGwiOlsicmVhZCIsInN0YXQiLCJjb252ZXJ0Il0sImNvbnRhaW5lciI6InByb2R1Y3Rpb24tcHJlc2VudC1ibG9icyIsInBhdGgiOiJwcmVzZW50YXRpb25zL2ZOMzNtR2tPbUVyL2ZpbGVzdGFjay8iLCJtYXhTaXplIjo1MjQyODgwMH0=&amp;signature=b1f5b04bef16317729b01199501da64ee6bfecf3449c3ff9477d454baa98c716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296679" y="779134"/>
            <a:ext cx="1841220" cy="3585233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779134" y="779134"/>
            <a:ext cx="3030866" cy="3585233"/>
          </a:xfrm>
          <a:prstGeom prst="rect">
            <a:avLst/>
          </a:prstGeom>
          <a:noFill/>
        </p:spPr>
        <p:txBody>
          <a:bodyPr wrap="square" lIns="32004" tIns="103327" rIns="0" bIns="0" rtlCol="0" anchor="ctr"/>
          <a:lstStyle/>
          <a:p>
            <a:pPr algn="l">
              <a:lnSpc>
                <a:spcPts val="3600"/>
              </a:lnSpc>
              <a:spcAft>
                <a:spcPts val="300"/>
              </a:spcAft>
              <a:buNone/>
            </a:pPr>
            <a:r>
              <a:rPr lang="en-US" sz="3000" dirty="0">
                <a:solidFill>
                  <a:srgbClr val="404040"/>
                </a:solidFill>
                <a:latin typeface="AvenirNext-Bold" pitchFamily="34" charset="0"/>
                <a:ea typeface="AvenirNext-Bold" pitchFamily="34" charset="-122"/>
                <a:cs typeface="AvenirNext-Bold" pitchFamily="34" charset="-120"/>
              </a:rPr>
              <a:t>🔥 Option Aggregation</a:t>
            </a:r>
          </a:p>
          <a:p>
            <a:pPr algn="l">
              <a:lnSpc>
                <a:spcPts val="1900"/>
              </a:lnSpc>
              <a:spcBef>
                <a:spcPts val="200"/>
              </a:spcBef>
              <a:buNone/>
            </a:pPr>
            <a:r>
              <a:rPr lang="en-US" sz="1300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Polynomial brings multiple on-chain option protocols in a single venue, encouraging </a:t>
            </a:r>
            <a:r>
              <a:rPr lang="en-US" sz="1300" b="1" dirty="0">
                <a:solidFill>
                  <a:srgbClr val="404040"/>
                </a:solidFill>
                <a:latin typeface="AvenirNext-Regular" pitchFamily="34" charset="0"/>
                <a:ea typeface="AvenirNext-Regular" pitchFamily="34" charset="-122"/>
                <a:cs typeface="AvenirNext-Regular" pitchFamily="34" charset="-120"/>
              </a:rPr>
              <a:t>arbitrage and competitive pricing.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2022-04-21T15:52:55Z</dcterms:created>
  <dcterms:modified xsi:type="dcterms:W3CDTF">2022-04-21T15:52:55Z</dcterms:modified>
</cp:coreProperties>
</file>